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96" r:id="rId4"/>
  </p:sldMasterIdLst>
  <p:sldIdLst>
    <p:sldId id="256" r:id="rId5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4" d="100"/>
          <a:sy n="74" d="100"/>
        </p:scale>
        <p:origin x="103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39B-AEF8-47A6-997C-02F38BF17500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91BD-2D30-4D1B-B388-0538F34CA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83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39B-AEF8-47A6-997C-02F38BF17500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91BD-2D30-4D1B-B388-0538F34CA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147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39B-AEF8-47A6-997C-02F38BF17500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91BD-2D30-4D1B-B388-0538F34CA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54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39B-AEF8-47A6-997C-02F38BF17500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91BD-2D30-4D1B-B388-0538F34CA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61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39B-AEF8-47A6-997C-02F38BF17500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91BD-2D30-4D1B-B388-0538F34CA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79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39B-AEF8-47A6-997C-02F38BF17500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91BD-2D30-4D1B-B388-0538F34CA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181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39B-AEF8-47A6-997C-02F38BF17500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91BD-2D30-4D1B-B388-0538F34CA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818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39B-AEF8-47A6-997C-02F38BF17500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91BD-2D30-4D1B-B388-0538F34CA7E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783A5797-F8E3-4FC5-A2FA-6511E5713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321" y="749264"/>
            <a:ext cx="4942432" cy="1303337"/>
          </a:xfr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741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39B-AEF8-47A6-997C-02F38BF17500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91BD-2D30-4D1B-B388-0538F34CA7E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EFF044CA-FAFA-47D9-BC6F-4024DF58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73" y="504921"/>
            <a:ext cx="9152877" cy="633216"/>
          </a:xfrm>
        </p:spPr>
        <p:txBody>
          <a:bodyPr>
            <a:normAutofit/>
          </a:bodyPr>
          <a:lstStyle>
            <a:lvl1pPr>
              <a:defRPr sz="2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798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39B-AEF8-47A6-997C-02F38BF17500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91BD-2D30-4D1B-B388-0538F34CA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977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C39B-AEF8-47A6-997C-02F38BF17500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91BD-2D30-4D1B-B388-0538F34CA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399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AC39B-AEF8-47A6-997C-02F38BF17500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A91BD-2D30-4D1B-B388-0538F34CA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38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8" r:id="rId8"/>
    <p:sldLayoutId id="2147483709" r:id="rId9"/>
    <p:sldLayoutId id="2147483704" r:id="rId10"/>
    <p:sldLayoutId id="2147483705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ttangolo 4">
            <a:extLst>
              <a:ext uri="{FF2B5EF4-FFF2-40B4-BE49-F238E27FC236}">
                <a16:creationId xmlns="" xmlns:a16="http://schemas.microsoft.com/office/drawing/2014/main" id="{BAC6A0F5-7623-499D-9CF6-293E2B9D438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"/>
            <a:ext cx="10058400" cy="3453136"/>
          </a:xfrm>
          <a:prstGeom prst="rect">
            <a:avLst/>
          </a:prstGeom>
          <a:solidFill>
            <a:srgbClr val="D83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2550" tIns="31277" rIns="62550" bIns="3127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29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4349519B-79AB-4D6E-804F-6C6A22B18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397272" cy="638629"/>
          </a:xfrm>
        </p:spPr>
        <p:txBody>
          <a:bodyPr/>
          <a:lstStyle/>
          <a:p>
            <a:r>
              <a:rPr lang="en-US" b="1" kern="1500" spc="-83" dirty="0" smtClean="0"/>
              <a:t>Black Lives Matter</a:t>
            </a:r>
            <a:endParaRPr lang="en-US" b="1" dirty="0"/>
          </a:p>
        </p:txBody>
      </p:sp>
      <p:sp>
        <p:nvSpPr>
          <p:cNvPr id="53" name="CasellaDiTesto 30">
            <a:extLst>
              <a:ext uri="{FF2B5EF4-FFF2-40B4-BE49-F238E27FC236}">
                <a16:creationId xmlns="" xmlns:a16="http://schemas.microsoft.com/office/drawing/2014/main" id="{200F6693-B23F-484F-872C-C27F145F3055}"/>
              </a:ext>
            </a:extLst>
          </p:cNvPr>
          <p:cNvSpPr txBox="1"/>
          <p:nvPr/>
        </p:nvSpPr>
        <p:spPr>
          <a:xfrm>
            <a:off x="6757" y="734389"/>
            <a:ext cx="6390515" cy="2759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56"/>
              </a:lnSpc>
            </a:pPr>
            <a:r>
              <a:rPr lang="en-US" sz="16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</a:t>
            </a: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Black Lives Matter Global </a:t>
            </a:r>
            <a:r>
              <a:rPr lang="en-US" sz="16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Network Movement is member-led organization that originated in the African-American community </a:t>
            </a: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whose </a:t>
            </a:r>
            <a:r>
              <a:rPr lang="en-US" sz="16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mission was </a:t>
            </a: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 build </a:t>
            </a:r>
            <a:r>
              <a:rPr lang="en-US" sz="16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local power, stop racism </a:t>
            </a: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to intervene in violence inflicted on Black communities by the state and vigilantes. </a:t>
            </a:r>
            <a:endParaRPr lang="en-US" sz="1600" dirty="0" smtClean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ts val="1556"/>
              </a:lnSpc>
            </a:pPr>
            <a:r>
              <a:rPr lang="en-US" sz="16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movement begun in </a:t>
            </a: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August 2014, a week after Michael Brown, an 18-year-old African </a:t>
            </a:r>
            <a:r>
              <a:rPr lang="en-US" sz="16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American, </a:t>
            </a: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 fatally shot by a white police officer. The protests lasted for months and were a seminal moment in the evolution of social </a:t>
            </a:r>
            <a:r>
              <a:rPr lang="en-US" sz="16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movements. </a:t>
            </a:r>
          </a:p>
          <a:p>
            <a:pPr>
              <a:lnSpc>
                <a:spcPts val="1556"/>
              </a:lnSpc>
            </a:pPr>
            <a:r>
              <a:rPr lang="en-US" sz="16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movement resulted from the </a:t>
            </a: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collective labor of a wide range of Black liberation organizations, each </a:t>
            </a:r>
            <a:r>
              <a:rPr lang="en-US" sz="16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with </a:t>
            </a: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their own distinct </a:t>
            </a:r>
            <a:r>
              <a:rPr lang="en-US" sz="16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histories purpose. </a:t>
            </a: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These organizations include groups like the Black Youth Project 100, the Dream </a:t>
            </a:r>
            <a:r>
              <a:rPr lang="en-US" sz="1600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Defenders etc.. </a:t>
            </a:r>
          </a:p>
        </p:txBody>
      </p:sp>
      <p:pic>
        <p:nvPicPr>
          <p:cNvPr id="46" name="Immagine 10" descr="Illustration of a globe with a shield in the middle of it">
            <a:extLst>
              <a:ext uri="{FF2B5EF4-FFF2-40B4-BE49-F238E27FC236}">
                <a16:creationId xmlns="" xmlns:a16="http://schemas.microsoft.com/office/drawing/2014/main" id="{B1E2F4BA-3E27-408E-881B-9FD7C72A3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917" y="395345"/>
            <a:ext cx="2665838" cy="2737139"/>
          </a:xfrm>
          <a:prstGeom prst="rect">
            <a:avLst/>
          </a:prstGeom>
        </p:spPr>
      </p:pic>
      <p:sp>
        <p:nvSpPr>
          <p:cNvPr id="54" name="CasellaDiTesto 15">
            <a:extLst>
              <a:ext uri="{FF2B5EF4-FFF2-40B4-BE49-F238E27FC236}">
                <a16:creationId xmlns="" xmlns:a16="http://schemas.microsoft.com/office/drawing/2014/main" id="{AB38EF5A-1266-4C7E-8264-0032ACA01708}"/>
              </a:ext>
            </a:extLst>
          </p:cNvPr>
          <p:cNvSpPr txBox="1"/>
          <p:nvPr/>
        </p:nvSpPr>
        <p:spPr>
          <a:xfrm>
            <a:off x="322877" y="3494119"/>
            <a:ext cx="5526771" cy="577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u="sng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WHY Black Lives Matter Movement</a:t>
            </a:r>
            <a:endParaRPr lang="en-US" sz="2400" b="1" u="sng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6" name="CasellaDiTesto 24">
            <a:extLst>
              <a:ext uri="{FF2B5EF4-FFF2-40B4-BE49-F238E27FC236}">
                <a16:creationId xmlns="" xmlns:a16="http://schemas.microsoft.com/office/drawing/2014/main" id="{AE12625D-DAA2-44A7-BEE4-8740C4747BDE}"/>
              </a:ext>
            </a:extLst>
          </p:cNvPr>
          <p:cNvSpPr txBox="1"/>
          <p:nvPr/>
        </p:nvSpPr>
        <p:spPr>
          <a:xfrm>
            <a:off x="357582" y="4025401"/>
            <a:ext cx="54020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457"/>
              </a:lnSpc>
              <a:buFont typeface="Wingdings" panose="05000000000000000000" pitchFamily="2" charset="2"/>
              <a:buChar char="q"/>
            </a:pPr>
            <a:r>
              <a:rPr lang="en-US" sz="1600" b="1" dirty="0" smtClean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Globalism </a:t>
            </a:r>
            <a:r>
              <a:rPr lang="en-US" sz="1600" dirty="0" smtClean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-we </a:t>
            </a:r>
            <a:r>
              <a:rPr lang="en-US" sz="1600" dirty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see ourselves as part of the global Black family and we </a:t>
            </a:r>
            <a:r>
              <a:rPr lang="en-US" sz="1600" dirty="0" smtClean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are aware </a:t>
            </a:r>
            <a:r>
              <a:rPr lang="en-US" sz="1600" dirty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of the different ways we are impacted or privileged as Black folk who exist </a:t>
            </a:r>
            <a:r>
              <a:rPr lang="en-US" sz="1600" dirty="0" smtClean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 different </a:t>
            </a:r>
            <a:r>
              <a:rPr lang="en-US" sz="1600" dirty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parts of the world</a:t>
            </a:r>
            <a:r>
              <a:rPr lang="en-US" sz="1400" dirty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</p:txBody>
      </p:sp>
      <p:sp>
        <p:nvSpPr>
          <p:cNvPr id="47" name="CasellaDiTesto 24">
            <a:extLst>
              <a:ext uri="{FF2B5EF4-FFF2-40B4-BE49-F238E27FC236}">
                <a16:creationId xmlns="" xmlns:a16="http://schemas.microsoft.com/office/drawing/2014/main" id="{92FBA182-87DA-4565-9B47-ADF1CD720188}"/>
              </a:ext>
            </a:extLst>
          </p:cNvPr>
          <p:cNvSpPr txBox="1"/>
          <p:nvPr/>
        </p:nvSpPr>
        <p:spPr>
          <a:xfrm>
            <a:off x="357582" y="4816754"/>
            <a:ext cx="5402059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457"/>
              </a:lnSpc>
              <a:buFont typeface="Wingdings" panose="05000000000000000000" pitchFamily="2" charset="2"/>
              <a:buChar char="q"/>
            </a:pPr>
            <a:r>
              <a:rPr lang="en-US" sz="1600" b="1" dirty="0" smtClean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Black</a:t>
            </a:r>
            <a:r>
              <a:rPr lang="en-US" sz="1600" dirty="0" smtClean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smtClean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Family -</a:t>
            </a:r>
            <a:r>
              <a:rPr lang="en-US" sz="1600" dirty="0" smtClean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we are committed </a:t>
            </a:r>
            <a:r>
              <a:rPr lang="en-US" sz="1600" dirty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to making our spaces family-friendly and </a:t>
            </a:r>
            <a:r>
              <a:rPr lang="en-US" sz="1600" dirty="0" smtClean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enabling parents </a:t>
            </a:r>
            <a:r>
              <a:rPr lang="en-US" sz="1600" dirty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to fully participate with their children. We are committed to dismantling </a:t>
            </a:r>
            <a:r>
              <a:rPr lang="en-US" sz="1600" dirty="0" smtClean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patriarchal practices </a:t>
            </a:r>
            <a:r>
              <a:rPr lang="en-US" sz="1600" dirty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which keep Black women silent. </a:t>
            </a:r>
          </a:p>
        </p:txBody>
      </p:sp>
      <p:sp>
        <p:nvSpPr>
          <p:cNvPr id="60" name="CasellaDiTesto 24">
            <a:extLst>
              <a:ext uri="{FF2B5EF4-FFF2-40B4-BE49-F238E27FC236}">
                <a16:creationId xmlns="" xmlns:a16="http://schemas.microsoft.com/office/drawing/2014/main" id="{F0106BE8-49D0-4BB8-B40E-5BDEC2D1720A}"/>
              </a:ext>
            </a:extLst>
          </p:cNvPr>
          <p:cNvSpPr txBox="1"/>
          <p:nvPr/>
        </p:nvSpPr>
        <p:spPr>
          <a:xfrm>
            <a:off x="322874" y="5860514"/>
            <a:ext cx="5402059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457"/>
              </a:lnSpc>
              <a:buFont typeface="Wingdings" panose="05000000000000000000" pitchFamily="2" charset="2"/>
              <a:buChar char="q"/>
            </a:pPr>
            <a:r>
              <a:rPr lang="en-US" sz="1600" b="1" dirty="0" smtClean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Black Villages </a:t>
            </a:r>
            <a:r>
              <a:rPr lang="en-US" sz="1600" dirty="0" smtClean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-</a:t>
            </a:r>
            <a:r>
              <a:rPr lang="en-US" sz="1600" dirty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we are committed to disrupting the Western-prescribed </a:t>
            </a:r>
            <a:r>
              <a:rPr lang="en-US" sz="1600" dirty="0" smtClean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nuclear family </a:t>
            </a:r>
            <a:r>
              <a:rPr lang="en-US" sz="1600" dirty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structure requirement by supporting each other as extended families </a:t>
            </a:r>
            <a:r>
              <a:rPr lang="en-US" sz="1600" dirty="0" smtClean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and “villages</a:t>
            </a:r>
            <a:r>
              <a:rPr lang="en-US" sz="1600" dirty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” that collectively care for one another. </a:t>
            </a:r>
          </a:p>
          <a:p>
            <a:pPr>
              <a:lnSpc>
                <a:spcPts val="1457"/>
              </a:lnSpc>
            </a:pPr>
            <a:endParaRPr lang="en-US" sz="1400" dirty="0" smtClean="0">
              <a:latin typeface="Segoe Pro" panose="020B05020405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lnSpc>
                <a:spcPts val="1457"/>
              </a:lnSpc>
              <a:buFont typeface="Wingdings" panose="05000000000000000000" pitchFamily="2" charset="2"/>
              <a:buChar char="q"/>
            </a:pPr>
            <a:r>
              <a:rPr lang="en-US" sz="1600" b="1" dirty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Restorative </a:t>
            </a:r>
            <a:r>
              <a:rPr lang="en-US" sz="1600" b="1" dirty="0" smtClean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Justice - </a:t>
            </a:r>
            <a:r>
              <a:rPr lang="en-US" sz="1600" dirty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committed to collectively, lovingly and </a:t>
            </a:r>
            <a:r>
              <a:rPr lang="en-US" sz="1600" dirty="0" smtClean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courageously working </a:t>
            </a:r>
            <a:r>
              <a:rPr lang="en-US" sz="1600" dirty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vigorously for freedom and justice for Black people, and by extension, </a:t>
            </a:r>
            <a:r>
              <a:rPr lang="en-US" sz="1600" dirty="0" smtClean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all people</a:t>
            </a:r>
            <a:r>
              <a:rPr lang="en-US" sz="1600" dirty="0">
                <a:latin typeface="Segoe Pro" panose="020B05020405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55" name="Picture 54" descr="screenshot of an unsafe link warning message">
            <a:extLst>
              <a:ext uri="{FF2B5EF4-FFF2-40B4-BE49-F238E27FC236}">
                <a16:creationId xmlns="" xmlns:a16="http://schemas.microsoft.com/office/drawing/2014/main" id="{7B59E207-F1FC-4172-B2F6-41FA8C55F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4349" y="4469833"/>
            <a:ext cx="3893909" cy="27813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466" y="246743"/>
            <a:ext cx="3104791" cy="31047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9648" y="4456288"/>
            <a:ext cx="3711107" cy="279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055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 ways to stay safe online" id="{AFC2C2C4-3D5B-4D5A-BE54-B1C3E220B970}" vid="{FB0F1F1A-C355-414A-B390-1064E47A351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A505A1-65CC-4DE6-A517-2B4B7A9301C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587A33-BAAF-43BA-ACCE-24A69EAEB396}">
  <ds:schemaRefs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16c05727-aa75-4e4a-9b5f-8a80a1165891"/>
    <ds:schemaRef ds:uri="http://purl.org/dc/dcmitype/"/>
    <ds:schemaRef ds:uri="http://schemas.microsoft.com/office/2006/documentManagement/types"/>
    <ds:schemaRef ds:uri="http://purl.org/dc/terms/"/>
    <ds:schemaRef ds:uri="http://schemas.microsoft.com/office/2006/metadata/properties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593C01B-1392-470C-AC17-F8077D1AAE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black lives matter</Template>
  <TotalTime>0</TotalTime>
  <Words>265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Segoe Pro</vt:lpstr>
      <vt:lpstr>Segoe UI</vt:lpstr>
      <vt:lpstr>Segoe UI Semibold</vt:lpstr>
      <vt:lpstr>Wingdings</vt:lpstr>
      <vt:lpstr>Office Theme</vt:lpstr>
      <vt:lpstr>Black Lives Matter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2020-02-22T12:24:40Z</dcterms:created>
  <dcterms:modified xsi:type="dcterms:W3CDTF">2020-02-22T12:25:31Z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